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350" r:id="rId2"/>
    <p:sldId id="356" r:id="rId3"/>
    <p:sldId id="361" r:id="rId4"/>
    <p:sldId id="360" r:id="rId5"/>
    <p:sldId id="359" r:id="rId6"/>
  </p:sldIdLst>
  <p:sldSz cx="12801600" cy="9601200" type="A3"/>
  <p:notesSz cx="6888163" cy="10020300"/>
  <p:defaultTextStyle>
    <a:defPPr>
      <a:defRPr lang="ru-RU"/>
    </a:defPPr>
    <a:lvl1pPr marL="0" algn="l" defTabSz="143377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16890" algn="l" defTabSz="143377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33779" algn="l" defTabSz="143377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50669" algn="l" defTabSz="143377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67558" algn="l" defTabSz="143377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84448" algn="l" defTabSz="143377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301338" algn="l" defTabSz="143377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5018227" algn="l" defTabSz="143377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735117" algn="l" defTabSz="143377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8838"/>
    <a:srgbClr val="80A0DA"/>
    <a:srgbClr val="149C4B"/>
    <a:srgbClr val="38AA38"/>
    <a:srgbClr val="9DDF9D"/>
    <a:srgbClr val="00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117" autoAdjust="0"/>
    <p:restoredTop sz="97829" autoAdjust="0"/>
  </p:normalViewPr>
  <p:slideViewPr>
    <p:cSldViewPr>
      <p:cViewPr>
        <p:scale>
          <a:sx n="87" d="100"/>
          <a:sy n="87" d="100"/>
        </p:scale>
        <p:origin x="-78" y="-24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4870" cy="501014"/>
          </a:xfrm>
          <a:prstGeom prst="rect">
            <a:avLst/>
          </a:prstGeom>
        </p:spPr>
        <p:txBody>
          <a:bodyPr vert="horz" lIns="92679" tIns="46340" rIns="92679" bIns="4634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1" y="1"/>
            <a:ext cx="2984870" cy="501014"/>
          </a:xfrm>
          <a:prstGeom prst="rect">
            <a:avLst/>
          </a:prstGeom>
        </p:spPr>
        <p:txBody>
          <a:bodyPr vert="horz" lIns="92679" tIns="46340" rIns="92679" bIns="46340" rtlCol="0"/>
          <a:lstStyle>
            <a:lvl1pPr algn="r">
              <a:defRPr sz="1200"/>
            </a:lvl1pPr>
          </a:lstStyle>
          <a:p>
            <a:fld id="{A4AC7349-4FFB-4C24-91AA-8A30349AC619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79" tIns="46340" rIns="92679" bIns="4634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4"/>
          </a:xfrm>
          <a:prstGeom prst="rect">
            <a:avLst/>
          </a:prstGeom>
        </p:spPr>
        <p:txBody>
          <a:bodyPr vert="horz" lIns="92679" tIns="46340" rIns="92679" bIns="4634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517548"/>
            <a:ext cx="2984870" cy="501014"/>
          </a:xfrm>
          <a:prstGeom prst="rect">
            <a:avLst/>
          </a:prstGeom>
        </p:spPr>
        <p:txBody>
          <a:bodyPr vert="horz" lIns="92679" tIns="46340" rIns="92679" bIns="4634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1" y="9517548"/>
            <a:ext cx="2984870" cy="501014"/>
          </a:xfrm>
          <a:prstGeom prst="rect">
            <a:avLst/>
          </a:prstGeom>
        </p:spPr>
        <p:txBody>
          <a:bodyPr vert="horz" lIns="92679" tIns="46340" rIns="92679" bIns="46340" rtlCol="0" anchor="b"/>
          <a:lstStyle>
            <a:lvl1pPr algn="r">
              <a:defRPr sz="1200"/>
            </a:lvl1pPr>
          </a:lstStyle>
          <a:p>
            <a:fld id="{5FF64C3E-3D78-4E09-8BA0-AD8770C1F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6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337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16890" algn="l" defTabSz="14337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33779" algn="l" defTabSz="14337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50669" algn="l" defTabSz="14337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67558" algn="l" defTabSz="14337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584448" algn="l" defTabSz="14337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01338" algn="l" defTabSz="14337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18227" algn="l" defTabSz="14337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35117" algn="l" defTabSz="14337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085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889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085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88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9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16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33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50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67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84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0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18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35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7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8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288926"/>
            <a:ext cx="2880360" cy="614299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288926"/>
            <a:ext cx="8427720" cy="614299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1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9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2"/>
            <a:ext cx="10881360" cy="1906905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1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1689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3377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5066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8675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5844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0133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1822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7351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73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0080" y="1680213"/>
            <a:ext cx="5654040" cy="4751705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7480" y="1680213"/>
            <a:ext cx="5654040" cy="4751705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4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9"/>
            <a:ext cx="5656263" cy="89566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6890" indent="0">
              <a:buNone/>
              <a:defRPr sz="3100" b="1"/>
            </a:lvl2pPr>
            <a:lvl3pPr marL="1433779" indent="0">
              <a:buNone/>
              <a:defRPr sz="2800" b="1"/>
            </a:lvl3pPr>
            <a:lvl4pPr marL="2150669" indent="0">
              <a:buNone/>
              <a:defRPr sz="2500" b="1"/>
            </a:lvl4pPr>
            <a:lvl5pPr marL="2867558" indent="0">
              <a:buNone/>
              <a:defRPr sz="2500" b="1"/>
            </a:lvl5pPr>
            <a:lvl6pPr marL="3584448" indent="0">
              <a:buNone/>
              <a:defRPr sz="2500" b="1"/>
            </a:lvl6pPr>
            <a:lvl7pPr marL="4301338" indent="0">
              <a:buNone/>
              <a:defRPr sz="2500" b="1"/>
            </a:lvl7pPr>
            <a:lvl8pPr marL="5018227" indent="0">
              <a:buNone/>
              <a:defRPr sz="2500" b="1"/>
            </a:lvl8pPr>
            <a:lvl9pPr marL="5735117" indent="0">
              <a:buNone/>
              <a:defRPr sz="2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40" y="2149159"/>
            <a:ext cx="5658485" cy="89566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6890" indent="0">
              <a:buNone/>
              <a:defRPr sz="3100" b="1"/>
            </a:lvl2pPr>
            <a:lvl3pPr marL="1433779" indent="0">
              <a:buNone/>
              <a:defRPr sz="2800" b="1"/>
            </a:lvl3pPr>
            <a:lvl4pPr marL="2150669" indent="0">
              <a:buNone/>
              <a:defRPr sz="2500" b="1"/>
            </a:lvl4pPr>
            <a:lvl5pPr marL="2867558" indent="0">
              <a:buNone/>
              <a:defRPr sz="2500" b="1"/>
            </a:lvl5pPr>
            <a:lvl6pPr marL="3584448" indent="0">
              <a:buNone/>
              <a:defRPr sz="2500" b="1"/>
            </a:lvl6pPr>
            <a:lvl7pPr marL="4301338" indent="0">
              <a:buNone/>
              <a:defRPr sz="2500" b="1"/>
            </a:lvl7pPr>
            <a:lvl8pPr marL="5018227" indent="0">
              <a:buNone/>
              <a:defRPr sz="2500" b="1"/>
            </a:lvl8pPr>
            <a:lvl9pPr marL="5735117" indent="0">
              <a:buNone/>
              <a:defRPr sz="2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3040" y="3044825"/>
            <a:ext cx="5658485" cy="5531803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96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3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49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5" y="382269"/>
            <a:ext cx="4211638" cy="162687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5070" y="382274"/>
            <a:ext cx="7156450" cy="8194359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5" y="2009145"/>
            <a:ext cx="4211638" cy="6567488"/>
          </a:xfrm>
        </p:spPr>
        <p:txBody>
          <a:bodyPr/>
          <a:lstStyle>
            <a:lvl1pPr marL="0" indent="0">
              <a:buNone/>
              <a:defRPr sz="2200"/>
            </a:lvl1pPr>
            <a:lvl2pPr marL="716890" indent="0">
              <a:buNone/>
              <a:defRPr sz="1900"/>
            </a:lvl2pPr>
            <a:lvl3pPr marL="1433779" indent="0">
              <a:buNone/>
              <a:defRPr sz="1600"/>
            </a:lvl3pPr>
            <a:lvl4pPr marL="2150669" indent="0">
              <a:buNone/>
              <a:defRPr sz="1400"/>
            </a:lvl4pPr>
            <a:lvl5pPr marL="2867558" indent="0">
              <a:buNone/>
              <a:defRPr sz="1400"/>
            </a:lvl5pPr>
            <a:lvl6pPr marL="3584448" indent="0">
              <a:buNone/>
              <a:defRPr sz="1400"/>
            </a:lvl6pPr>
            <a:lvl7pPr marL="4301338" indent="0">
              <a:buNone/>
              <a:defRPr sz="1400"/>
            </a:lvl7pPr>
            <a:lvl8pPr marL="5018227" indent="0">
              <a:buNone/>
              <a:defRPr sz="1400"/>
            </a:lvl8pPr>
            <a:lvl9pPr marL="573511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4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2"/>
            <a:ext cx="7680960" cy="793434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5000"/>
            </a:lvl1pPr>
            <a:lvl2pPr marL="716890" indent="0">
              <a:buNone/>
              <a:defRPr sz="4400"/>
            </a:lvl2pPr>
            <a:lvl3pPr marL="1433779" indent="0">
              <a:buNone/>
              <a:defRPr sz="3800"/>
            </a:lvl3pPr>
            <a:lvl4pPr marL="2150669" indent="0">
              <a:buNone/>
              <a:defRPr sz="3100"/>
            </a:lvl4pPr>
            <a:lvl5pPr marL="2867558" indent="0">
              <a:buNone/>
              <a:defRPr sz="3100"/>
            </a:lvl5pPr>
            <a:lvl6pPr marL="3584448" indent="0">
              <a:buNone/>
              <a:defRPr sz="3100"/>
            </a:lvl6pPr>
            <a:lvl7pPr marL="4301338" indent="0">
              <a:buNone/>
              <a:defRPr sz="3100"/>
            </a:lvl7pPr>
            <a:lvl8pPr marL="5018227" indent="0">
              <a:buNone/>
              <a:defRPr sz="3100"/>
            </a:lvl8pPr>
            <a:lvl9pPr marL="5735117" indent="0">
              <a:buNone/>
              <a:defRPr sz="3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5"/>
            <a:ext cx="7680960" cy="1126808"/>
          </a:xfrm>
        </p:spPr>
        <p:txBody>
          <a:bodyPr/>
          <a:lstStyle>
            <a:lvl1pPr marL="0" indent="0">
              <a:buNone/>
              <a:defRPr sz="2200"/>
            </a:lvl1pPr>
            <a:lvl2pPr marL="716890" indent="0">
              <a:buNone/>
              <a:defRPr sz="1900"/>
            </a:lvl2pPr>
            <a:lvl3pPr marL="1433779" indent="0">
              <a:buNone/>
              <a:defRPr sz="1600"/>
            </a:lvl3pPr>
            <a:lvl4pPr marL="2150669" indent="0">
              <a:buNone/>
              <a:defRPr sz="1400"/>
            </a:lvl4pPr>
            <a:lvl5pPr marL="2867558" indent="0">
              <a:buNone/>
              <a:defRPr sz="1400"/>
            </a:lvl5pPr>
            <a:lvl6pPr marL="3584448" indent="0">
              <a:buNone/>
              <a:defRPr sz="1400"/>
            </a:lvl6pPr>
            <a:lvl7pPr marL="4301338" indent="0">
              <a:buNone/>
              <a:defRPr sz="1400"/>
            </a:lvl7pPr>
            <a:lvl8pPr marL="5018227" indent="0">
              <a:buNone/>
              <a:defRPr sz="1400"/>
            </a:lvl8pPr>
            <a:lvl9pPr marL="573511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9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4"/>
            <a:ext cx="11521440" cy="1600200"/>
          </a:xfrm>
          <a:prstGeom prst="rect">
            <a:avLst/>
          </a:prstGeom>
        </p:spPr>
        <p:txBody>
          <a:bodyPr vert="horz" lIns="143378" tIns="71689" rIns="143378" bIns="7168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143378" tIns="71689" rIns="143378" bIns="716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3"/>
            <a:ext cx="2987040" cy="511175"/>
          </a:xfrm>
          <a:prstGeom prst="rect">
            <a:avLst/>
          </a:prstGeom>
        </p:spPr>
        <p:txBody>
          <a:bodyPr vert="horz" lIns="143378" tIns="71689" rIns="143378" bIns="7168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3"/>
            <a:ext cx="4053840" cy="511175"/>
          </a:xfrm>
          <a:prstGeom prst="rect">
            <a:avLst/>
          </a:prstGeom>
        </p:spPr>
        <p:txBody>
          <a:bodyPr vert="horz" lIns="143378" tIns="71689" rIns="143378" bIns="7168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3"/>
            <a:ext cx="2987040" cy="511175"/>
          </a:xfrm>
          <a:prstGeom prst="rect">
            <a:avLst/>
          </a:prstGeom>
        </p:spPr>
        <p:txBody>
          <a:bodyPr vert="horz" lIns="143378" tIns="71689" rIns="143378" bIns="7168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433779" rtl="0" eaLnBrk="1" latinLnBrk="0" hangingPunct="1">
        <a:spcBef>
          <a:spcPct val="0"/>
        </a:spcBef>
        <a:buNone/>
        <a:defRPr sz="6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7667" indent="-537667" algn="l" defTabSz="1433779" rtl="0" eaLnBrk="1" latinLnBrk="0" hangingPunct="1">
        <a:spcBef>
          <a:spcPct val="200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64946" indent="-448056" algn="l" defTabSz="1433779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792224" indent="-358445" algn="l" defTabSz="143377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09114" indent="-358445" algn="l" defTabSz="1433779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26003" indent="-358445" algn="l" defTabSz="1433779" rtl="0" eaLnBrk="1" latinLnBrk="0" hangingPunct="1">
        <a:spcBef>
          <a:spcPct val="20000"/>
        </a:spcBef>
        <a:buFont typeface="Arial" panose="020B0604020202020204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42893" indent="-358445" algn="l" defTabSz="1433779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59782" indent="-358445" algn="l" defTabSz="1433779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376672" indent="-358445" algn="l" defTabSz="1433779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093562" indent="-358445" algn="l" defTabSz="1433779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4337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6890" algn="l" defTabSz="14337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3779" algn="l" defTabSz="14337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0669" algn="l" defTabSz="14337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67558" algn="l" defTabSz="14337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84448" algn="l" defTabSz="14337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01338" algn="l" defTabSz="14337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18227" algn="l" defTabSz="14337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35117" algn="l" defTabSz="14337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1.xls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941" y="624136"/>
            <a:ext cx="779717" cy="94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47173" y="2964315"/>
            <a:ext cx="12754427" cy="884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5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/>
              </a:rPr>
              <a:t>ТЕРРИТОРИЯ ОПЕРЕЖАЮЩЕГО </a:t>
            </a:r>
            <a:r>
              <a:rPr lang="ru-RU" sz="2500" b="1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/>
              </a:rPr>
              <a:t>РАЗВИТИЯ "СТОЛИЦА СЕВЕРА" </a:t>
            </a:r>
          </a:p>
          <a:p>
            <a:pPr algn="ctr">
              <a:lnSpc>
                <a:spcPct val="115000"/>
              </a:lnSpc>
            </a:pPr>
            <a:r>
              <a:rPr lang="ru-RU" sz="2500" b="1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/>
              </a:rPr>
              <a:t>АРКТИЧЕСКИЙ КВАРТАЛ</a:t>
            </a:r>
            <a:endParaRPr lang="ru-RU" sz="2500" b="1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cs typeface="Times New Roman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051" y="5607090"/>
            <a:ext cx="9879498" cy="403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3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D4968211-F482-4E69-AADB-80E8024A35E3}"/>
              </a:ext>
            </a:extLst>
          </p:cNvPr>
          <p:cNvSpPr txBox="1">
            <a:spLocks/>
          </p:cNvSpPr>
          <p:nvPr/>
        </p:nvSpPr>
        <p:spPr>
          <a:xfrm>
            <a:off x="8561040" y="264096"/>
            <a:ext cx="4240560" cy="408516"/>
          </a:xfrm>
          <a:prstGeom prst="rect">
            <a:avLst/>
          </a:prstGeom>
        </p:spPr>
        <p:txBody>
          <a:bodyPr vert="horz" lIns="143378" tIns="71689" rIns="143378" bIns="7168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ea typeface="+mn-ea"/>
              <a:cs typeface="Times New Roman"/>
            </a:endParaRPr>
          </a:p>
          <a:p>
            <a:pPr algn="l"/>
            <a:r>
              <a:rPr lang="ru-RU" sz="18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+mn-ea"/>
                <a:cs typeface="Times New Roman"/>
              </a:rPr>
              <a:t>ПОТРЕБНОСТЬ В ИНФРАСТРУКТУРЕ</a:t>
            </a:r>
          </a:p>
          <a:p>
            <a:endParaRPr lang="ru-RU" sz="2400" b="1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ea typeface="+mn-ea"/>
              <a:cs typeface="Times New Roman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488336"/>
              </p:ext>
            </p:extLst>
          </p:nvPr>
        </p:nvGraphicFramePr>
        <p:xfrm>
          <a:off x="0" y="624136"/>
          <a:ext cx="12801600" cy="8977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Лист" r:id="rId4" imgW="26355790" imgH="23688720" progId="Excel.Sheet.12">
                  <p:embed/>
                </p:oleObj>
              </mc:Choice>
              <mc:Fallback>
                <p:oleObj name="Лист" r:id="rId4" imgW="26355790" imgH="236887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624136"/>
                        <a:ext cx="12801600" cy="8977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http://arhcity.ru/templates/default/arhcity-gerb.png">
            <a:extLst>
              <a:ext uri="{FF2B5EF4-FFF2-40B4-BE49-F238E27FC236}">
                <a16:creationId xmlns="" xmlns:a16="http://schemas.microsoft.com/office/drawing/2014/main" id="{21660CE4-69FB-4D90-86BE-BA9C11177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02" y="192088"/>
            <a:ext cx="526066" cy="64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55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7950"/>
            <a:ext cx="12801599" cy="108807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  <a:alpha val="17000"/>
                </a:schemeClr>
              </a:gs>
              <a:gs pos="50000">
                <a:schemeClr val="accent6">
                  <a:lumMod val="40000"/>
                  <a:lumOff val="60000"/>
                  <a:alpha val="25000"/>
                </a:schemeClr>
              </a:gs>
              <a:gs pos="100000">
                <a:schemeClr val="accent6">
                  <a:lumMod val="20000"/>
                  <a:lumOff val="80000"/>
                  <a:alpha val="23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2050" name="Picture 2" descr="C:\Users\CherednichenkoEN\Downloads\2025-07-30_08-26-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0120"/>
            <a:ext cx="12801600" cy="77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arhcity.ru/templates/default/arhcity-gerb.png">
            <a:extLst>
              <a:ext uri="{FF2B5EF4-FFF2-40B4-BE49-F238E27FC236}">
                <a16:creationId xmlns="" xmlns:a16="http://schemas.microsoft.com/office/drawing/2014/main" id="{21660CE4-69FB-4D90-86BE-BA9C11177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4" y="230169"/>
            <a:ext cx="670082" cy="82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8784978"/>
            <a:ext cx="12812307" cy="84015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63000"/>
                </a:schemeClr>
              </a:gs>
              <a:gs pos="50000">
                <a:schemeClr val="accent3">
                  <a:lumMod val="40000"/>
                  <a:lumOff val="60000"/>
                  <a:alpha val="52000"/>
                </a:schemeClr>
              </a:gs>
              <a:gs pos="100000">
                <a:schemeClr val="accent3">
                  <a:lumMod val="20000"/>
                  <a:lumOff val="80000"/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10253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4608" y="274947"/>
            <a:ext cx="7914087" cy="637221"/>
          </a:xfrm>
          <a:prstGeom prst="rect">
            <a:avLst/>
          </a:prstGeom>
          <a:noFill/>
        </p:spPr>
        <p:txBody>
          <a:bodyPr wrap="square" lIns="143378" tIns="71689" rIns="143378" bIns="71689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/>
              </a:rPr>
              <a:t>СТРОИТЕЛЬСТВО 4-ГО ВЫВОДА С</a:t>
            </a:r>
          </a:p>
          <a:p>
            <a:pPr algn="r"/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/>
              </a:rPr>
              <a:t>АРХАНГЕЛЬСКОЙ ТЭЦ ПРОТЯЖЕННОСТЬЮ 4,8 КМ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298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" y="1128192"/>
            <a:ext cx="12801601" cy="6552728"/>
          </a:xfrm>
          <a:prstGeom prst="rect">
            <a:avLst/>
          </a:prstGeom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arhcity.ru/templates/default/arhcity-gerb.png">
            <a:extLst>
              <a:ext uri="{FF2B5EF4-FFF2-40B4-BE49-F238E27FC236}">
                <a16:creationId xmlns="" xmlns:a16="http://schemas.microsoft.com/office/drawing/2014/main" id="{21660CE4-69FB-4D90-86BE-BA9C11177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02" y="230169"/>
            <a:ext cx="670082" cy="82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44608" y="202939"/>
            <a:ext cx="7914087" cy="637221"/>
          </a:xfrm>
          <a:prstGeom prst="rect">
            <a:avLst/>
          </a:prstGeom>
          <a:noFill/>
        </p:spPr>
        <p:txBody>
          <a:bodyPr wrap="square" lIns="143378" tIns="71689" rIns="143378" bIns="71689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/>
              </a:rPr>
              <a:t>СТРОИТЕЛЬСТВО УЛ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/>
              </a:rPr>
              <a:t>. КАРПОГОРСКАЯ </a:t>
            </a:r>
            <a:endParaRPr lang="ru-RU" sz="1600" b="1" dirty="0" smtClean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cs typeface="Times New Roman"/>
            </a:endParaRPr>
          </a:p>
          <a:p>
            <a:pPr algn="r"/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/>
              </a:rPr>
              <a:t>ОТ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/>
              </a:rPr>
              <a:t>ПРОСП. МОСКОВСКОГО ДО ПРОСП.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/>
              </a:rPr>
              <a:t>ЛЕНИНГРАДСКОГО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" y="7910815"/>
            <a:ext cx="5887746" cy="169038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64000"/>
                </a:schemeClr>
              </a:gs>
              <a:gs pos="50000">
                <a:schemeClr val="accent6">
                  <a:lumMod val="40000"/>
                  <a:lumOff val="60000"/>
                  <a:alpha val="42000"/>
                </a:schemeClr>
              </a:gs>
              <a:gs pos="100000">
                <a:schemeClr val="accent6">
                  <a:lumMod val="20000"/>
                  <a:lumOff val="80000"/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10253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87745" y="7910813"/>
            <a:ext cx="6924562" cy="169038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63000"/>
                </a:schemeClr>
              </a:gs>
              <a:gs pos="50000">
                <a:schemeClr val="accent3">
                  <a:lumMod val="40000"/>
                  <a:lumOff val="60000"/>
                  <a:alpha val="52000"/>
                </a:schemeClr>
              </a:gs>
              <a:gs pos="100000">
                <a:schemeClr val="accent3">
                  <a:lumMod val="20000"/>
                  <a:lumOff val="80000"/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10253F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6104" y="7940593"/>
            <a:ext cx="5040560" cy="1684543"/>
          </a:xfrm>
          <a:prstGeom prst="roundRect">
            <a:avLst>
              <a:gd name="adj" fmla="val 5572"/>
            </a:avLst>
          </a:prstGeom>
          <a:noFill/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25400" h="25400"/>
            <a:bevelB w="25400" h="25400"/>
          </a:sp3d>
        </p:spPr>
        <p:txBody>
          <a:bodyPr wrap="square" lIns="143378" tIns="71689" rIns="143378" bIns="71689">
            <a:spAutoFit/>
          </a:bodyPr>
          <a:lstStyle/>
          <a:p>
            <a:pPr>
              <a:lnSpc>
                <a:spcPts val="4000"/>
              </a:lnSpc>
            </a:pP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/>
              </a:rPr>
              <a:t>1,015 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/>
              </a:rPr>
              <a:t>КМ </a:t>
            </a:r>
            <a:r>
              <a:rPr lang="ru-RU" sz="18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/>
              </a:rPr>
              <a:t>– </a:t>
            </a:r>
            <a:r>
              <a:rPr lang="ru-RU" sz="1800" b="1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/>
              </a:rPr>
              <a:t>ПРОТЯЖЕННОСТЬ УЧАСТКА</a:t>
            </a:r>
          </a:p>
          <a:p>
            <a:pPr>
              <a:lnSpc>
                <a:spcPts val="4000"/>
              </a:lnSpc>
            </a:pP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/>
              </a:rPr>
              <a:t>7 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/>
              </a:rPr>
              <a:t>М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/>
              </a:rPr>
              <a:t> </a:t>
            </a:r>
            <a:r>
              <a:rPr lang="ru-RU" sz="18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/>
              </a:rPr>
              <a:t>– </a:t>
            </a:r>
            <a:r>
              <a:rPr lang="ru-RU" sz="1800" b="1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/>
              </a:rPr>
              <a:t>ШИРИНА </a:t>
            </a:r>
            <a:r>
              <a:rPr lang="ru-RU" sz="18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/>
              </a:rPr>
              <a:t>ПРОЕЗЖЕЙ </a:t>
            </a:r>
            <a:r>
              <a:rPr lang="ru-RU" sz="1800" b="1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/>
              </a:rPr>
              <a:t>ЧАСТИ</a:t>
            </a:r>
            <a:r>
              <a:rPr lang="ru-RU" sz="1900" b="1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/>
              </a:rPr>
              <a:t> </a:t>
            </a:r>
            <a:endParaRPr lang="ru-RU" sz="1900" b="1" dirty="0">
              <a:solidFill>
                <a:srgbClr val="FF0000"/>
              </a:solidFill>
              <a:latin typeface="Cambria" panose="02040503050406030204" pitchFamily="18" charset="0"/>
              <a:cs typeface="Times New Roman"/>
            </a:endParaRPr>
          </a:p>
          <a:p>
            <a:pPr>
              <a:lnSpc>
                <a:spcPts val="4000"/>
              </a:lnSpc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cs typeface="Times New Roman"/>
              </a:rPr>
              <a:t>2,25 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/>
              </a:rPr>
              <a:t>М </a:t>
            </a:r>
            <a:r>
              <a:rPr lang="ru-RU" sz="19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/>
              </a:rPr>
              <a:t>– </a:t>
            </a:r>
            <a:r>
              <a:rPr lang="ru-RU" sz="1900" b="1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/>
              </a:rPr>
              <a:t>ШИРИНА ТРОТУАРА </a:t>
            </a:r>
            <a:endParaRPr lang="ru-RU" sz="1900" b="1" dirty="0">
              <a:solidFill>
                <a:srgbClr val="FF0000"/>
              </a:solidFill>
              <a:latin typeface="Cambria" panose="02040503050406030204" pitchFamily="18" charset="0"/>
              <a:cs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68752" y="7892626"/>
            <a:ext cx="6789942" cy="1732510"/>
          </a:xfrm>
          <a:prstGeom prst="roundRect">
            <a:avLst>
              <a:gd name="adj" fmla="val 5572"/>
            </a:avLst>
          </a:prstGeom>
          <a:noFill/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25400" h="25400"/>
            <a:bevelB w="25400" h="25400"/>
          </a:sp3d>
        </p:spPr>
        <p:txBody>
          <a:bodyPr wrap="square" lIns="143378" tIns="71689" rIns="143378" bIns="71689">
            <a:spAutoFit/>
          </a:bodyPr>
          <a:lstStyle/>
          <a:p>
            <a:pPr>
              <a:lnSpc>
                <a:spcPts val="4000"/>
              </a:lnSpc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cs typeface="Times New Roman"/>
              </a:rPr>
              <a:t>12 </a:t>
            </a:r>
            <a:r>
              <a:rPr lang="ru-RU" sz="1800" b="1" dirty="0">
                <a:solidFill>
                  <a:srgbClr val="C00000"/>
                </a:solidFill>
                <a:latin typeface="Cambria" panose="02040503050406030204" pitchFamily="18" charset="0"/>
                <a:cs typeface="Times New Roman"/>
              </a:rPr>
              <a:t>МЛН 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/>
              </a:rPr>
              <a:t>РУБ. </a:t>
            </a:r>
            <a:r>
              <a:rPr lang="ru-RU" sz="18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/>
              </a:rPr>
              <a:t>–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/>
              </a:rPr>
              <a:t> </a:t>
            </a:r>
            <a:r>
              <a:rPr lang="ru-RU" sz="1800" b="1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/>
              </a:rPr>
              <a:t>ПРОЕКТНО-ИЗЫСКАТЕЛЬСКИЕ РАБОТЫ</a:t>
            </a:r>
          </a:p>
          <a:p>
            <a:pPr>
              <a:lnSpc>
                <a:spcPts val="4000"/>
              </a:lnSpc>
            </a:pP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/>
              </a:rPr>
              <a:t>598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/>
              </a:rPr>
              <a:t> </a:t>
            </a:r>
            <a:r>
              <a:rPr lang="ru-RU" sz="1800" b="1" dirty="0">
                <a:solidFill>
                  <a:srgbClr val="C00000"/>
                </a:solidFill>
                <a:latin typeface="Cambria" panose="02040503050406030204" pitchFamily="18" charset="0"/>
                <a:cs typeface="Times New Roman"/>
              </a:rPr>
              <a:t>МЛН 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/>
              </a:rPr>
              <a:t>РУБ.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/>
              </a:rPr>
              <a:t> –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/>
              </a:rPr>
              <a:t> </a:t>
            </a:r>
            <a:r>
              <a:rPr lang="ru-RU" sz="1800" b="1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/>
              </a:rPr>
              <a:t>СМР ПО </a:t>
            </a:r>
            <a:r>
              <a:rPr lang="ru-RU" sz="18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/>
              </a:rPr>
              <a:t>ОБЪЕКТАМ-АНАЛОГАМ</a:t>
            </a:r>
            <a:endParaRPr lang="ru-RU" sz="1600" b="1" dirty="0">
              <a:solidFill>
                <a:srgbClr val="C00000"/>
              </a:solidFill>
              <a:latin typeface="Cambria" panose="02040503050406030204" pitchFamily="18" charset="0"/>
              <a:cs typeface="Times New Roman"/>
            </a:endParaRPr>
          </a:p>
          <a:p>
            <a:pPr>
              <a:lnSpc>
                <a:spcPts val="4000"/>
              </a:lnSpc>
            </a:pPr>
            <a:r>
              <a:rPr lang="ru-RU" sz="1200" b="1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/>
              </a:rPr>
              <a:t>ТОЧНАЯ СТОИМОСТЬ СТРОИТЕЛЬНО-МОНТАЖНЫХ РАБОТ ОПРЕДЕЛЯЕТСЯ ПРОЕКТОМ</a:t>
            </a:r>
            <a:endParaRPr lang="ru-RU" sz="1200" b="1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28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088"/>
            <a:ext cx="12801600" cy="9387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120880" y="6600799"/>
            <a:ext cx="5472608" cy="2751535"/>
          </a:xfrm>
          <a:prstGeom prst="roundRect">
            <a:avLst>
              <a:gd name="adj" fmla="val 4178"/>
            </a:avLst>
          </a:prstGeom>
          <a:gradFill flip="none" rotWithShape="1">
            <a:gsLst>
              <a:gs pos="0">
                <a:schemeClr val="bg1">
                  <a:alpha val="84000"/>
                </a:schemeClr>
              </a:gs>
              <a:gs pos="42000">
                <a:schemeClr val="bg1">
                  <a:lumMod val="95000"/>
                  <a:alpha val="90000"/>
                </a:schemeClr>
              </a:gs>
              <a:gs pos="100000">
                <a:schemeClr val="bg1">
                  <a:lumMod val="85000"/>
                  <a:alpha val="89000"/>
                </a:schemeClr>
              </a:gs>
            </a:gsLst>
            <a:lin ang="0" scaled="1"/>
            <a:tileRect/>
          </a:gra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  <a:bevelB w="25400" h="25400"/>
          </a:sp3d>
        </p:spPr>
        <p:txBody>
          <a:bodyPr wrap="square" lIns="143378" tIns="71689" rIns="143378" bIns="71689">
            <a:sp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29:22:060401:103</a:t>
            </a:r>
            <a:r>
              <a:rPr lang="ru-RU" sz="1600" dirty="0" smtClean="0">
                <a:latin typeface="Cambria" panose="020405030504060302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ru-RU" sz="1600" dirty="0" smtClean="0">
                <a:latin typeface="Cambria" panose="02040503050406030204" pitchFamily="18" charset="0"/>
              </a:rPr>
              <a:t>площадь 64 тыс. м</a:t>
            </a:r>
            <a:r>
              <a:rPr lang="ru-RU" sz="1600" baseline="30000" dirty="0" smtClean="0">
                <a:latin typeface="Cambria" panose="02040503050406030204" pitchFamily="18" charset="0"/>
              </a:rPr>
              <a:t>2</a:t>
            </a:r>
            <a:r>
              <a:rPr lang="ru-RU" sz="1600" dirty="0" smtClean="0">
                <a:latin typeface="Cambria" panose="02040503050406030204" pitchFamily="18" charset="0"/>
              </a:rPr>
              <a:t>, высотная застройка 192 </a:t>
            </a:r>
            <a:r>
              <a:rPr lang="ru-RU" sz="1600" dirty="0">
                <a:latin typeface="Cambria" panose="02040503050406030204" pitchFamily="18" charset="0"/>
              </a:rPr>
              <a:t>тыс</a:t>
            </a:r>
            <a:r>
              <a:rPr lang="ru-RU" sz="1600" dirty="0" smtClean="0">
                <a:latin typeface="Cambria" panose="02040503050406030204" pitchFamily="18" charset="0"/>
              </a:rPr>
              <a:t>. </a:t>
            </a:r>
            <a:r>
              <a:rPr lang="ru-RU" sz="1600" dirty="0">
                <a:latin typeface="Cambria" panose="02040503050406030204" pitchFamily="18" charset="0"/>
              </a:rPr>
              <a:t>м</a:t>
            </a:r>
            <a:r>
              <a:rPr lang="ru-RU" sz="1600" baseline="30000" dirty="0">
                <a:latin typeface="Cambria" panose="02040503050406030204" pitchFamily="18" charset="0"/>
              </a:rPr>
              <a:t>2 </a:t>
            </a:r>
            <a:endParaRPr lang="ru-RU" sz="1600" baseline="30000" dirty="0" smtClean="0">
              <a:latin typeface="Cambria" panose="02040503050406030204" pitchFamily="18" charset="0"/>
            </a:endParaRPr>
          </a:p>
          <a:p>
            <a:r>
              <a:rPr lang="ru-RU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29:22:060409:103</a:t>
            </a:r>
            <a:r>
              <a:rPr lang="ru-RU" sz="1600" dirty="0" smtClean="0">
                <a:latin typeface="Cambria" panose="020405030504060302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ru-RU" sz="1600" dirty="0" smtClean="0">
                <a:latin typeface="Cambria" panose="02040503050406030204" pitchFamily="18" charset="0"/>
              </a:rPr>
              <a:t>площадь 31 тыс. </a:t>
            </a:r>
            <a:r>
              <a:rPr lang="ru-RU" sz="1600" dirty="0">
                <a:latin typeface="Cambria" panose="02040503050406030204" pitchFamily="18" charset="0"/>
              </a:rPr>
              <a:t>м</a:t>
            </a:r>
            <a:r>
              <a:rPr lang="ru-RU" sz="1600" baseline="30000" dirty="0">
                <a:latin typeface="Cambria" panose="02040503050406030204" pitchFamily="18" charset="0"/>
              </a:rPr>
              <a:t>2</a:t>
            </a:r>
            <a:r>
              <a:rPr lang="ru-RU" sz="1600" dirty="0" smtClean="0">
                <a:latin typeface="Cambria" panose="02040503050406030204" pitchFamily="18" charset="0"/>
              </a:rPr>
              <a:t>, высотная застройка 74</a:t>
            </a:r>
            <a:r>
              <a:rPr lang="ru-RU" sz="1600" dirty="0">
                <a:latin typeface="Cambria" panose="02040503050406030204" pitchFamily="18" charset="0"/>
              </a:rPr>
              <a:t> тыс. м</a:t>
            </a:r>
            <a:r>
              <a:rPr lang="ru-RU" sz="1600" baseline="30000" dirty="0">
                <a:latin typeface="Cambria" panose="02040503050406030204" pitchFamily="18" charset="0"/>
              </a:rPr>
              <a:t>2 </a:t>
            </a:r>
            <a:endParaRPr lang="ru-RU" sz="1600" baseline="30000" dirty="0" smtClean="0">
              <a:latin typeface="Cambria" panose="02040503050406030204" pitchFamily="18" charset="0"/>
            </a:endParaRPr>
          </a:p>
          <a:p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29:22:060409:941</a:t>
            </a:r>
          </a:p>
          <a:p>
            <a:pPr>
              <a:spcAft>
                <a:spcPts val="1200"/>
              </a:spcAft>
            </a:pPr>
            <a:r>
              <a:rPr lang="ru-RU" sz="1600" dirty="0" smtClean="0">
                <a:latin typeface="Cambria" panose="02040503050406030204" pitchFamily="18" charset="0"/>
              </a:rPr>
              <a:t>площадь 30 </a:t>
            </a:r>
            <a:r>
              <a:rPr lang="ru-RU" sz="1600" dirty="0">
                <a:latin typeface="Cambria" panose="02040503050406030204" pitchFamily="18" charset="0"/>
              </a:rPr>
              <a:t>тыс. м</a:t>
            </a:r>
            <a:r>
              <a:rPr lang="ru-RU" sz="1600" baseline="30000" dirty="0">
                <a:latin typeface="Cambria" panose="02040503050406030204" pitchFamily="18" charset="0"/>
              </a:rPr>
              <a:t>2</a:t>
            </a:r>
            <a:r>
              <a:rPr lang="ru-RU" sz="1600" dirty="0">
                <a:latin typeface="Cambria" panose="02040503050406030204" pitchFamily="18" charset="0"/>
              </a:rPr>
              <a:t>, высотная застройка </a:t>
            </a:r>
            <a:r>
              <a:rPr lang="ru-RU" sz="1600" dirty="0" smtClean="0">
                <a:latin typeface="Cambria" panose="02040503050406030204" pitchFamily="18" charset="0"/>
              </a:rPr>
              <a:t>72 </a:t>
            </a:r>
            <a:r>
              <a:rPr lang="ru-RU" sz="1600" dirty="0">
                <a:latin typeface="Cambria" panose="02040503050406030204" pitchFamily="18" charset="0"/>
              </a:rPr>
              <a:t>тыс. м</a:t>
            </a:r>
            <a:r>
              <a:rPr lang="ru-RU" sz="1600" baseline="30000" dirty="0">
                <a:latin typeface="Cambria" panose="02040503050406030204" pitchFamily="18" charset="0"/>
              </a:rPr>
              <a:t>2 </a:t>
            </a:r>
            <a:endParaRPr lang="ru-RU" sz="1600" dirty="0">
              <a:latin typeface="Cambria" panose="02040503050406030204" pitchFamily="18" charset="0"/>
            </a:endParaRPr>
          </a:p>
          <a:p>
            <a:r>
              <a:rPr lang="ru-RU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29:22:000000:12602</a:t>
            </a:r>
            <a:r>
              <a:rPr lang="ru-RU" sz="1600" dirty="0" smtClean="0">
                <a:latin typeface="Cambria" panose="02040503050406030204" pitchFamily="18" charset="0"/>
              </a:rPr>
              <a:t> </a:t>
            </a:r>
          </a:p>
          <a:p>
            <a:r>
              <a:rPr lang="ru-RU" sz="1600" dirty="0" smtClean="0">
                <a:latin typeface="Cambria" panose="02040503050406030204" pitchFamily="18" charset="0"/>
              </a:rPr>
              <a:t>площадь 10 </a:t>
            </a:r>
            <a:r>
              <a:rPr lang="ru-RU" sz="1600" dirty="0">
                <a:latin typeface="Cambria" panose="02040503050406030204" pitchFamily="18" charset="0"/>
              </a:rPr>
              <a:t>тыс. м</a:t>
            </a:r>
            <a:r>
              <a:rPr lang="ru-RU" sz="1600" baseline="30000" dirty="0">
                <a:latin typeface="Cambria" panose="02040503050406030204" pitchFamily="18" charset="0"/>
              </a:rPr>
              <a:t>2</a:t>
            </a:r>
            <a:r>
              <a:rPr lang="ru-RU" sz="1600" dirty="0">
                <a:latin typeface="Cambria" panose="02040503050406030204" pitchFamily="18" charset="0"/>
              </a:rPr>
              <a:t>, высотная застройка </a:t>
            </a:r>
            <a:r>
              <a:rPr lang="ru-RU" sz="1600" dirty="0" smtClean="0">
                <a:latin typeface="Cambria" panose="02040503050406030204" pitchFamily="18" charset="0"/>
              </a:rPr>
              <a:t>20 </a:t>
            </a:r>
            <a:r>
              <a:rPr lang="ru-RU" sz="1600" dirty="0">
                <a:latin typeface="Cambria" panose="02040503050406030204" pitchFamily="18" charset="0"/>
              </a:rPr>
              <a:t>тыс. м</a:t>
            </a:r>
            <a:r>
              <a:rPr lang="ru-RU" sz="1600" baseline="30000" dirty="0">
                <a:latin typeface="Cambria" panose="02040503050406030204" pitchFamily="18" charset="0"/>
              </a:rPr>
              <a:t>2 </a:t>
            </a:r>
            <a:endParaRPr lang="ru-RU" sz="1600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3048" y="192088"/>
            <a:ext cx="4168552" cy="529499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 lIns="143378" tIns="71689" rIns="143378" bIns="71689" rtlCol="0">
            <a:spAutoFit/>
          </a:bodyPr>
          <a:lstStyle/>
          <a:p>
            <a:r>
              <a:rPr lang="ru-RU" sz="2500" b="1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/>
              </a:rPr>
              <a:t>АРКТИЧЕСКИЙ КВАРТАЛ</a:t>
            </a:r>
            <a:endParaRPr lang="ru-RU" sz="2500" b="1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cs typeface="Times New Roman"/>
            </a:endParaRPr>
          </a:p>
        </p:txBody>
      </p:sp>
      <p:pic>
        <p:nvPicPr>
          <p:cNvPr id="7" name="Picture 2" descr="http://arhcity.ru/templates/default/arhcity-gerb.png">
            <a:extLst>
              <a:ext uri="{FF2B5EF4-FFF2-40B4-BE49-F238E27FC236}">
                <a16:creationId xmlns="" xmlns:a16="http://schemas.microsoft.com/office/drawing/2014/main" id="{21660CE4-69FB-4D90-86BE-BA9C11177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4" y="192088"/>
            <a:ext cx="670082" cy="826015"/>
          </a:xfrm>
          <a:prstGeom prst="rect">
            <a:avLst/>
          </a:prstGeom>
          <a:noFill/>
          <a:effectLst>
            <a:glow rad="76200">
              <a:schemeClr val="bg1">
                <a:alpha val="6000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72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16805</TotalTime>
  <Words>126</Words>
  <Application>Microsoft Office PowerPoint</Application>
  <PresentationFormat>A3 (297x420 мм)</PresentationFormat>
  <Paragraphs>25</Paragraphs>
  <Slides>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Елена Викторовна Малинина</cp:lastModifiedBy>
  <cp:revision>926</cp:revision>
  <cp:lastPrinted>2025-07-30T11:54:05Z</cp:lastPrinted>
  <dcterms:created xsi:type="dcterms:W3CDTF">2022-02-14T12:01:02Z</dcterms:created>
  <dcterms:modified xsi:type="dcterms:W3CDTF">2025-11-24T08:17:00Z</dcterms:modified>
</cp:coreProperties>
</file>